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79" r:id="rId27"/>
    <p:sldId id="282" r:id="rId28"/>
    <p:sldId id="283" r:id="rId29"/>
    <p:sldId id="286" r:id="rId30"/>
    <p:sldId id="284" r:id="rId31"/>
    <p:sldId id="285" r:id="rId32"/>
    <p:sldId id="287" r:id="rId33"/>
    <p:sldId id="293" r:id="rId34"/>
    <p:sldId id="288" r:id="rId35"/>
    <p:sldId id="289" r:id="rId36"/>
    <p:sldId id="290" r:id="rId37"/>
    <p:sldId id="291" r:id="rId38"/>
    <p:sldId id="292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194" y="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4478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sr-Cyrl-RS" sz="3200" b="1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latin typeface="Batang" panose="02030600000101010101" pitchFamily="18" charset="-127"/>
                <a:ea typeface="Batang" panose="02030600000101010101" pitchFamily="18" charset="-127"/>
              </a:rPr>
              <a:t>Манастири и библиотеке чувари култруне баштине </a:t>
            </a:r>
            <a:r>
              <a:rPr lang="sr-Cyrl-RS" sz="3200" b="1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latin typeface="Batang" panose="02030600000101010101" pitchFamily="18" charset="-127"/>
                <a:ea typeface="Batang" panose="02030600000101010101" pitchFamily="18" charset="-127"/>
              </a:rPr>
              <a:t/>
            </a:r>
            <a:br>
              <a:rPr lang="sr-Cyrl-RS" sz="3200" b="1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sr-Cyrl-RS" sz="3200" b="1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latin typeface="Batang" panose="02030600000101010101" pitchFamily="18" charset="-127"/>
                <a:ea typeface="Batang" panose="02030600000101010101" pitchFamily="18" charset="-127"/>
              </a:rPr>
              <a:t>Велика Рамета, 11. маја 2023.</a:t>
            </a:r>
            <a:r>
              <a:rPr lang="sr-Cyrl-RS" sz="32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/>
            </a:r>
            <a:br>
              <a:rPr lang="sr-Cyrl-RS" sz="32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</a:br>
            <a:endParaRPr lang="sr-Latn-CS" sz="32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1" y="3047999"/>
            <a:ext cx="6476999" cy="2929661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sr-Cyrl-RS" sz="4000" b="1" dirty="0" smtClean="0">
                <a:ln w="18000">
                  <a:solidFill>
                    <a:schemeClr val="accent2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Српски</a:t>
            </a:r>
            <a:r>
              <a:rPr lang="sr-Cyrl-RS" sz="4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sr-Cyrl-RS" sz="4000" b="1" dirty="0" smtClean="0">
                <a:ln w="18000">
                  <a:solidFill>
                    <a:schemeClr val="accent2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национални идентитет – Ливно</a:t>
            </a:r>
          </a:p>
          <a:p>
            <a:endParaRPr lang="sr-Cyrl-RS" sz="4000" b="1" dirty="0">
              <a:ln w="18000">
                <a:solidFill>
                  <a:schemeClr val="accent2">
                    <a:lumMod val="75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r>
              <a:rPr lang="sr-Cyrl-RS" sz="2000" b="1" dirty="0" smtClean="0">
                <a:ln w="18000">
                  <a:solidFill>
                    <a:schemeClr val="accent2">
                      <a:lumMod val="75000"/>
                    </a:schemeClr>
                  </a:solidFill>
                  <a:prstDash val="solid"/>
                  <a:miter lim="800000"/>
                </a:ln>
                <a:latin typeface="Batang" panose="02030600000101010101" pitchFamily="18" charset="-127"/>
                <a:ea typeface="Batang" panose="02030600000101010101" pitchFamily="18" charset="-127"/>
              </a:rPr>
              <a:t>                                  Гордана Достанић</a:t>
            </a:r>
            <a:endParaRPr lang="sr-Latn-CS" sz="2000" b="1" dirty="0">
              <a:ln w="18000">
                <a:solidFill>
                  <a:schemeClr val="accent2">
                    <a:lumMod val="75000"/>
                  </a:schemeClr>
                </a:solidFill>
                <a:prstDash val="solid"/>
                <a:miter lim="800000"/>
              </a:ln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4" name="Picture 4" descr="ognjena_marija_mal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0"/>
            <a:ext cx="2057401" cy="2929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045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s\Crkva u Li i knjige\IMG_20221127_0851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209550"/>
            <a:ext cx="8559800" cy="641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287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Положај и прошлост</a:t>
            </a:r>
            <a:endParaRPr lang="sr-Latn-CS" sz="32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>
            <a:noAutofit/>
          </a:bodyPr>
          <a:lstStyle/>
          <a:p>
            <a:pPr algn="just">
              <a:buFontTx/>
              <a:buChar char="-"/>
            </a:pPr>
            <a:r>
              <a:rPr lang="sr-Cyrl-RS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ЈЗ Босна, на </a:t>
            </a:r>
            <a:r>
              <a:rPr lang="sr-Cyrl-RS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путу од Приморја до </a:t>
            </a:r>
            <a:r>
              <a:rPr lang="sr-Cyrl-RS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копна.</a:t>
            </a:r>
          </a:p>
          <a:p>
            <a:pPr algn="just">
              <a:buFontTx/>
              <a:buChar char="-"/>
            </a:pPr>
            <a:r>
              <a:rPr lang="sr-Cyrl-RS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Помиње га Порфирогенет у</a:t>
            </a:r>
            <a:r>
              <a:rPr lang="sr-Cyrl-CS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sr-Cyrl-CS" sz="2400" b="1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О </a:t>
            </a:r>
            <a:r>
              <a:rPr lang="sr-Cyrl-CS" sz="2400" b="1" i="1" dirty="0">
                <a:latin typeface="Batang" panose="02030600000101010101" pitchFamily="18" charset="-127"/>
                <a:ea typeface="Batang" panose="02030600000101010101" pitchFamily="18" charset="-127"/>
              </a:rPr>
              <a:t>управљању </a:t>
            </a:r>
            <a:r>
              <a:rPr lang="sr-Cyrl-CS" sz="2400" b="1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царством.</a:t>
            </a:r>
            <a:r>
              <a:rPr lang="sr-Cyrl-CS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</a:p>
          <a:p>
            <a:pPr algn="just">
              <a:buFontTx/>
              <a:buChar char="-"/>
            </a:pPr>
            <a:r>
              <a:rPr lang="sr-Cyrl-CS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У </a:t>
            </a:r>
            <a:r>
              <a:rPr lang="sr-Cyrl-CS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10. веку је био </a:t>
            </a:r>
            <a:r>
              <a:rPr lang="sr-Cyrl-CS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жупа.</a:t>
            </a:r>
          </a:p>
          <a:p>
            <a:pPr algn="just">
              <a:buFontTx/>
              <a:buChar char="-"/>
            </a:pPr>
            <a:r>
              <a:rPr lang="sr-Cyrl-CS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У </a:t>
            </a:r>
            <a:r>
              <a:rPr lang="sr-Cyrl-CS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14</a:t>
            </a:r>
            <a:r>
              <a:rPr lang="sr-Cyrl-CS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. га </a:t>
            </a:r>
            <a:r>
              <a:rPr lang="sr-Cyrl-CS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је бан Стјепан </a:t>
            </a:r>
            <a:r>
              <a:rPr lang="sr-Latn-CS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II </a:t>
            </a:r>
            <a:r>
              <a:rPr lang="sr-Cyrl-CS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Котроманић припојио Босанској бановини. </a:t>
            </a:r>
            <a:endParaRPr lang="sr-Cyrl-CS" sz="2400" b="1" dirty="0" smtClean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just">
              <a:buFontTx/>
              <a:buChar char="-"/>
            </a:pPr>
            <a:r>
              <a:rPr lang="sr-Cyrl-CS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Мавро </a:t>
            </a:r>
            <a:r>
              <a:rPr lang="sr-Cyrl-CS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Орбин </a:t>
            </a:r>
            <a:r>
              <a:rPr lang="sr-Cyrl-CS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у </a:t>
            </a:r>
            <a:r>
              <a:rPr lang="sr-Cyrl-CS" sz="2400" b="1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Краљевству </a:t>
            </a:r>
            <a:r>
              <a:rPr lang="sr-Cyrl-CS" sz="2400" b="1" i="1" dirty="0">
                <a:latin typeface="Batang" panose="02030600000101010101" pitchFamily="18" charset="-127"/>
                <a:ea typeface="Batang" panose="02030600000101010101" pitchFamily="18" charset="-127"/>
              </a:rPr>
              <a:t>Словена</a:t>
            </a:r>
            <a:r>
              <a:rPr lang="sr-Cyrl-CS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sr-Cyrl-CS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каже да је у Ливну заповедник </a:t>
            </a:r>
            <a:r>
              <a:rPr lang="sr-Cyrl-CS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тврђаве био Мрња од кога су Мрњавчевићи. </a:t>
            </a:r>
            <a:endParaRPr lang="sr-Cyrl-CS" sz="2400" b="1" dirty="0" smtClean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just">
              <a:buFontTx/>
              <a:buChar char="-"/>
            </a:pPr>
            <a:r>
              <a:rPr lang="sr-Cyrl-CS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Са </a:t>
            </a:r>
            <a:r>
              <a:rPr lang="sr-Cyrl-CS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доласком </a:t>
            </a:r>
            <a:r>
              <a:rPr lang="sr-Cyrl-CS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Османлија скоро се угасило </a:t>
            </a:r>
            <a:r>
              <a:rPr lang="sr-Cyrl-CS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као насеље, а потом почиње његов </a:t>
            </a:r>
            <a:r>
              <a:rPr lang="sr-Cyrl-RS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највећи процват, када постаје главна турска војна база и седиште Клишког </a:t>
            </a:r>
            <a:r>
              <a:rPr lang="sr-Cyrl-RS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санџака.</a:t>
            </a:r>
            <a:endParaRPr lang="sr-Latn-CS" sz="24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4866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Бистрички град, Ливно, Хливно, Лијевно, Камени град</a:t>
            </a:r>
            <a:endParaRPr lang="sr-Latn-CS" sz="32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2050" name="Picture 2" descr="D:\Documents\Crkva u Li i knjige\15. Livno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95400"/>
            <a:ext cx="4953000" cy="538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269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Формирање</a:t>
            </a:r>
            <a:r>
              <a:rPr lang="sr-Cyrl-RS" sz="30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трговачког слоја</a:t>
            </a:r>
            <a:endParaRPr lang="sr-Latn-CS" sz="30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Развој трговине погодовао је 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економском уздизању једног слоја становништва. Виђеније </a:t>
            </a:r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српске породице (Кујунџић, Самарџић, Павловић и 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др) </a:t>
            </a:r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чине напор да се 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одржи свест </a:t>
            </a:r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о нацији и вери 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и </a:t>
            </a:r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у условима ропског 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положаја, кроз цркву и школу као најважније институције </a:t>
            </a:r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националног 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идентитета. </a:t>
            </a:r>
          </a:p>
          <a:p>
            <a:pPr marL="0" indent="0" algn="just">
              <a:buNone/>
            </a:pP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Кријући од </a:t>
            </a:r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власти 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они </a:t>
            </a:r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личним средствима доводе учитеље, налазе просторије за 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одржавање наставе, плаћају учитеље </a:t>
            </a:r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и 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свештенике и </a:t>
            </a:r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трошкове 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одржавања </a:t>
            </a:r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цркве и школе воде у својим 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пословним </a:t>
            </a:r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књигама. Иако 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тада не </a:t>
            </a:r>
            <a:r>
              <a:rPr lang="ru-RU" sz="2400" b="1" dirty="0">
                <a:latin typeface="Batang" panose="02030600000101010101" pitchFamily="18" charset="-127"/>
                <a:ea typeface="Batang" panose="02030600000101010101" pitchFamily="18" charset="-127"/>
              </a:rPr>
              <a:t>постоје као грађевине, школа и црква, практично </a:t>
            </a:r>
            <a:r>
              <a:rPr lang="ru-RU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непрестано и неодвојиво делују.</a:t>
            </a:r>
            <a:endParaRPr lang="sr-Latn-CS" sz="24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2169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Градња школе</a:t>
            </a:r>
            <a:endParaRPr lang="sr-Latn-CS" sz="32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Питање зидања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зграде школе није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било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финансијско већ, пре свега, питање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дозволе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власти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.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Знајући да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ту дозволу не могу добити, Срби су се послужили лукавством. Купили су земљу за градњу куће коју су властима пријавили као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место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за обраду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коже-табхана.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Док се та школа-кућа градила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слате су молбе и писма мутесафиру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у Травник, паши у Сарајево и свима који су могли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у тој ствари помоћи. Упорност је резултирала условном дозволом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која је налагла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заклањање зграде школе високим зидом.</a:t>
            </a:r>
            <a:endParaRPr lang="sr-Latn-CS" sz="28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3799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sr-Cyrl-RS" sz="3200" b="1" dirty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ве што прати школу</a:t>
            </a:r>
            <a:endParaRPr lang="sr-Latn-CS" sz="32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85000" lnSpcReduction="10000"/>
          </a:bodyPr>
          <a:lstStyle/>
          <a:p>
            <a:pPr marL="0" lvl="0" indent="0" algn="just">
              <a:buNone/>
            </a:pPr>
            <a:r>
              <a:rPr lang="sr-Cyrl-RS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Године 1847</a:t>
            </a:r>
            <a:r>
              <a:rPr lang="sr-Cyrl-RS" b="1" dirty="0">
                <a:latin typeface="Batang" panose="02030600000101010101" pitchFamily="18" charset="-127"/>
                <a:ea typeface="Batang" panose="02030600000101010101" pitchFamily="18" charset="-127"/>
              </a:rPr>
              <a:t>. </a:t>
            </a:r>
            <a:r>
              <a:rPr lang="sr-Cyrl-RS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Срби </a:t>
            </a:r>
            <a:r>
              <a:rPr lang="sr-Cyrl-RS" b="1" dirty="0">
                <a:latin typeface="Batang" panose="02030600000101010101" pitchFamily="18" charset="-127"/>
                <a:ea typeface="Batang" panose="02030600000101010101" pitchFamily="18" charset="-127"/>
              </a:rPr>
              <a:t>оснивају и црквено-школску општину, а 6 година касније и Школски фонд, а приходе и трошкове школе почињу да бележе у „Либар“ - књигу рачуна школе. У Школски фонд највеће прилоге давале су богатије породице, а висина прилога </a:t>
            </a:r>
            <a:r>
              <a:rPr lang="sr-Cyrl-RS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за школску децу била је усклађена са материјалним стањем </a:t>
            </a:r>
            <a:r>
              <a:rPr lang="sr-Cyrl-RS" b="1" dirty="0">
                <a:latin typeface="Batang" panose="02030600000101010101" pitchFamily="18" charset="-127"/>
                <a:ea typeface="Batang" panose="02030600000101010101" pitchFamily="18" charset="-127"/>
              </a:rPr>
              <a:t>породице. </a:t>
            </a:r>
            <a:r>
              <a:rPr lang="sr-Cyrl-RS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Школи су се завештавале и некретнине. </a:t>
            </a:r>
            <a:r>
              <a:rPr lang="sr-Cyrl-RS" b="1" dirty="0">
                <a:latin typeface="Batang" panose="02030600000101010101" pitchFamily="18" charset="-127"/>
                <a:ea typeface="Batang" panose="02030600000101010101" pitchFamily="18" charset="-127"/>
              </a:rPr>
              <a:t>Српску школу похађали су и римокатолици учећи латиницу и </a:t>
            </a:r>
            <a:r>
              <a:rPr lang="sr-Cyrl-RS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своју </a:t>
            </a:r>
            <a:r>
              <a:rPr lang="sr-Cyrl-RS" b="1" dirty="0">
                <a:latin typeface="Batang" panose="02030600000101010101" pitchFamily="18" charset="-127"/>
                <a:ea typeface="Batang" panose="02030600000101010101" pitchFamily="18" charset="-127"/>
              </a:rPr>
              <a:t>вереонауку, те су и католичке породице давале прилоге школи.</a:t>
            </a:r>
            <a:endParaRPr lang="sr-Latn-CS" b="1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endParaRPr lang="sr-Latn-CS" dirty="0"/>
          </a:p>
        </p:txBody>
      </p:sp>
    </p:spTree>
    <p:extLst>
      <p:ext uri="{BB962C8B-B14F-4D97-AF65-F5344CB8AC3E}">
        <p14:creationId xmlns:p14="http://schemas.microsoft.com/office/powerpoint/2010/main" val="829847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Верски живот</a:t>
            </a:r>
            <a:endParaRPr lang="sr-Latn-CS" sz="32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Cyrl-C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Иако зајамчене турским законима, верске </a:t>
            </a:r>
            <a:r>
              <a:rPr lang="sr-Cyrl-C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слободе </a:t>
            </a:r>
            <a:r>
              <a:rPr lang="sr-Cyrl-C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хришћана нису </a:t>
            </a:r>
            <a:r>
              <a:rPr lang="sr-Cyrl-C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поштоване од стране власти у </a:t>
            </a:r>
            <a:r>
              <a:rPr lang="sr-Cyrl-C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Босни. У тим условима није био могућ озбиљнији </a:t>
            </a:r>
            <a:r>
              <a:rPr lang="sr-Cyrl-C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развој.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Богослужења православаца вршена су по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кућама,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а лети и у шуми. За вршење службе користили су освештан „чадор“. Службе су се одржавале у рано јутро, а подразумева се да звона нису звонила, нити су постојала.</a:t>
            </a:r>
            <a:endParaRPr lang="sr-Latn-CS" sz="28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4728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Градња цркве</a:t>
            </a:r>
            <a:endParaRPr lang="sr-Latn-CS" sz="32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25000" lnSpcReduction="20000"/>
          </a:bodyPr>
          <a:lstStyle/>
          <a:p>
            <a:pPr marL="0" lvl="0" indent="0" algn="just">
              <a:buNone/>
            </a:pPr>
            <a:r>
              <a:rPr lang="sr-Cyrl-RS" sz="11200" b="1" dirty="0">
                <a:latin typeface="Batang" panose="02030600000101010101" pitchFamily="18" charset="-127"/>
                <a:ea typeface="Batang" panose="02030600000101010101" pitchFamily="18" charset="-127"/>
              </a:rPr>
              <a:t>Р</a:t>
            </a:r>
            <a:r>
              <a:rPr lang="ru-RU" sz="11200" b="1" dirty="0">
                <a:latin typeface="Batang" panose="02030600000101010101" pitchFamily="18" charset="-127"/>
                <a:ea typeface="Batang" panose="02030600000101010101" pitchFamily="18" charset="-127"/>
              </a:rPr>
              <a:t>еформе </a:t>
            </a:r>
            <a:r>
              <a:rPr lang="sr-Cyrl-RS" sz="11200" b="1" dirty="0">
                <a:latin typeface="Batang" panose="02030600000101010101" pitchFamily="18" charset="-127"/>
                <a:ea typeface="Batang" panose="02030600000101010101" pitchFamily="18" charset="-127"/>
              </a:rPr>
              <a:t>султана</a:t>
            </a:r>
            <a:r>
              <a:rPr lang="ru-RU" sz="11200" b="1" dirty="0">
                <a:latin typeface="Batang" panose="02030600000101010101" pitchFamily="18" charset="-127"/>
                <a:ea typeface="Batang" panose="02030600000101010101" pitchFamily="18" charset="-127"/>
              </a:rPr>
              <a:t> Абдулмеџида </a:t>
            </a:r>
            <a:r>
              <a:rPr lang="sr-Cyrl-BA" sz="11200" b="1" dirty="0">
                <a:latin typeface="Batang" panose="02030600000101010101" pitchFamily="18" charset="-127"/>
                <a:ea typeface="Batang" panose="02030600000101010101" pitchFamily="18" charset="-127"/>
              </a:rPr>
              <a:t>дале </a:t>
            </a:r>
            <a:r>
              <a:rPr lang="sr-Cyrl-BA" sz="112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су немуслиманском </a:t>
            </a:r>
            <a:r>
              <a:rPr lang="sr-Cyrl-BA" sz="11200" b="1" dirty="0">
                <a:latin typeface="Batang" panose="02030600000101010101" pitchFamily="18" charset="-127"/>
                <a:ea typeface="Batang" panose="02030600000101010101" pitchFamily="18" charset="-127"/>
              </a:rPr>
              <a:t>становништву могућност зидања цркава, постављање звона и јавно видљивих крстова. Лијевањски Срби </a:t>
            </a:r>
            <a:r>
              <a:rPr lang="sr-Cyrl-BA" sz="112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се одмах </a:t>
            </a:r>
            <a:r>
              <a:rPr lang="sr-Cyrl-BA" sz="11200" b="1" dirty="0">
                <a:latin typeface="Batang" panose="02030600000101010101" pitchFamily="18" charset="-127"/>
                <a:ea typeface="Batang" panose="02030600000101010101" pitchFamily="18" charset="-127"/>
              </a:rPr>
              <a:t>по објави султановог указа, 1856. године, </a:t>
            </a:r>
            <a:r>
              <a:rPr lang="sr-Cyrl-RS" sz="112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припремају </a:t>
            </a:r>
            <a:r>
              <a:rPr lang="sr-Cyrl-RS" sz="11200" b="1" dirty="0">
                <a:latin typeface="Batang" panose="02030600000101010101" pitchFamily="18" charset="-127"/>
                <a:ea typeface="Batang" panose="02030600000101010101" pitchFamily="18" charset="-127"/>
              </a:rPr>
              <a:t>за градњу цркве. Земљу </a:t>
            </a:r>
            <a:r>
              <a:rPr lang="sr-Cyrl-RS" sz="112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им уступа </a:t>
            </a:r>
            <a:r>
              <a:rPr lang="sr-Cyrl-RS" sz="11200" b="1" dirty="0">
                <a:latin typeface="Batang" panose="02030600000101010101" pitchFamily="18" charset="-127"/>
                <a:ea typeface="Batang" panose="02030600000101010101" pitchFamily="18" charset="-127"/>
              </a:rPr>
              <a:t>Мехемед бег Гагић, а новац </a:t>
            </a:r>
            <a:r>
              <a:rPr lang="sr-Cyrl-RS" sz="112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дају верници</a:t>
            </a:r>
            <a:r>
              <a:rPr lang="ru-RU" sz="112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. </a:t>
            </a:r>
            <a:r>
              <a:rPr lang="ru-RU" sz="11200" b="1" dirty="0">
                <a:latin typeface="Batang" panose="02030600000101010101" pitchFamily="18" charset="-127"/>
                <a:ea typeface="Batang" panose="02030600000101010101" pitchFamily="18" charset="-127"/>
              </a:rPr>
              <a:t>Тако је, 1859. године, </a:t>
            </a:r>
            <a:r>
              <a:rPr lang="ru-RU" sz="112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саграђена православна црква </a:t>
            </a:r>
            <a:r>
              <a:rPr lang="ru-RU" sz="11200" b="1" dirty="0">
                <a:latin typeface="Batang" panose="02030600000101010101" pitchFamily="18" charset="-127"/>
                <a:ea typeface="Batang" panose="02030600000101010101" pitchFamily="18" charset="-127"/>
              </a:rPr>
              <a:t>Успења Пресвете Богородице. </a:t>
            </a:r>
            <a:endParaRPr lang="ru-RU" sz="11200" b="1" dirty="0" smtClean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lvl="0" indent="0" algn="just">
              <a:buNone/>
            </a:pPr>
            <a:r>
              <a:rPr lang="ru-RU" sz="112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Предање </a:t>
            </a:r>
            <a:r>
              <a:rPr lang="ru-RU" sz="11200" b="1" dirty="0">
                <a:latin typeface="Batang" panose="02030600000101010101" pitchFamily="18" charset="-127"/>
                <a:ea typeface="Batang" panose="02030600000101010101" pitchFamily="18" charset="-127"/>
              </a:rPr>
              <a:t>каже да је саграђена за свега месец дана, све у страху да локалне турске власти не оспоре већ дате дозволе.</a:t>
            </a:r>
            <a:endParaRPr lang="sr-Latn-CS" sz="112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indent="0">
              <a:buNone/>
            </a:pPr>
            <a:endParaRPr lang="sr-Latn-CS" sz="5900" dirty="0"/>
          </a:p>
        </p:txBody>
      </p:sp>
    </p:spTree>
    <p:extLst>
      <p:ext uri="{BB962C8B-B14F-4D97-AF65-F5344CB8AC3E}">
        <p14:creationId xmlns:p14="http://schemas.microsoft.com/office/powerpoint/2010/main" val="3487256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ocuments\Crkva u Li i knjige\Livno-2021-7308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868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375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ocuments\Crkva u Li i knjige\PravoslavnaCrkvaLivno-731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1000"/>
            <a:ext cx="89154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836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Documents\Crkva u Li i knjige\IMG_36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7150"/>
            <a:ext cx="8610600" cy="645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041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Documents\Crkva u Li i knjige\75. Jerusalim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8610600" cy="63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215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Documents\Crkva u Li i knjige\IMG_24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28600"/>
            <a:ext cx="51435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44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Documents\Crkva u Li i knjige\IMG_26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84200"/>
            <a:ext cx="8839200" cy="589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592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ocuments\Crkva u Li i knjige\Слајд 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8600"/>
            <a:ext cx="45720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310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Звоник из 1889.</a:t>
            </a:r>
            <a:endParaRPr lang="sr-Latn-CS" sz="32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marL="0" indent="0">
              <a:buNone/>
            </a:pPr>
            <a:endParaRPr lang="sr-Latn-CS" dirty="0"/>
          </a:p>
        </p:txBody>
      </p:sp>
      <p:pic>
        <p:nvPicPr>
          <p:cNvPr id="3074" name="Picture 2" descr="D:\Documents\Crkva u Li i knjige\PravoslavnaCrkvaLivno-731217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73152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769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Нова школа</a:t>
            </a:r>
            <a:endParaRPr lang="sr-Latn-CS" sz="32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638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Кад су изградили цркву,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Срби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шаљу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молбе за градњу нове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школе (стара је изгорела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у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пожару). Обраћају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се и конзулатима, архиепископу сарајевском и митропилиту босанском, који је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издејствовао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од султана Абдул Хамида 12.000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гроша. Са тим и бројним прилозима Срба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започела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је градња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једне од првих школских зграда у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Босни, лепших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и репрезентативнијих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примера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урбане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културе.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Саграђена је подно брежуљка на коме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је била црква.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Године 1880. у школи је отворено и женско одељење.</a:t>
            </a:r>
            <a:endParaRPr lang="sr-Latn-CS" sz="28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7292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ocuments\Crkva u Li i knjige\GimnazijaLivno-7310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5000"/>
            <a:ext cx="8763000" cy="584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510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Documents\Crkva u Li i knjige\Слајд 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763000" cy="645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3590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Натпис на школи</a:t>
            </a:r>
            <a:endParaRPr lang="sr-Latn-CS" sz="32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Натпис који гласи: „</a:t>
            </a:r>
            <a:r>
              <a:rPr lang="sr-Cyrl-RS" sz="2800" b="1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Приђи </a:t>
            </a:r>
            <a:r>
              <a:rPr lang="sr-Cyrl-RS" sz="2800" b="1" i="1" dirty="0">
                <a:latin typeface="Batang" panose="02030600000101010101" pitchFamily="18" charset="-127"/>
                <a:ea typeface="Batang" panose="02030600000101010101" pitchFamily="18" charset="-127"/>
              </a:rPr>
              <a:t>ближе мили роде српски и умољено прочитај овај надпис овде. По милости Божијој и са дозволом и помоћу Њ.В. султана Абдул Азиз Хана и са благословом митрополита босанског господина Пајсија, а трудом и ревностију свију овдашњи благочестиви титора и приложника диже се овај српско православни училистени завод при неимару Мати Баји </a:t>
            </a:r>
            <a:r>
              <a:rPr lang="sr-Cyrl-RS" sz="2800" b="1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1874.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“ с</a:t>
            </a:r>
            <a:r>
              <a:rPr lang="sr-Cyrl-RS" sz="3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аставио је </a:t>
            </a:r>
            <a:r>
              <a:rPr lang="sr-Cyrl-RS" sz="3000" b="1" dirty="0">
                <a:latin typeface="Batang" panose="02030600000101010101" pitchFamily="18" charset="-127"/>
                <a:ea typeface="Batang" panose="02030600000101010101" pitchFamily="18" charset="-127"/>
              </a:rPr>
              <a:t>лијевањски прота Стојан Јовановић Зечевић и накнадно је додат на чеоној страни зграде, на балкону изнад </a:t>
            </a:r>
            <a:r>
              <a:rPr lang="sr-Cyrl-RS" sz="3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врата.</a:t>
            </a:r>
            <a:endParaRPr lang="sr-Latn-CS" sz="30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28836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Аустроугарска власт</a:t>
            </a:r>
            <a:endParaRPr lang="sr-Latn-CS" sz="32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40000" lnSpcReduction="20000"/>
          </a:bodyPr>
          <a:lstStyle/>
          <a:p>
            <a:pPr marL="0" lvl="0" indent="0" algn="just">
              <a:buNone/>
            </a:pPr>
            <a:r>
              <a:rPr lang="sr-Cyrl-RS" sz="6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Нова окупациона власт </a:t>
            </a:r>
            <a:r>
              <a:rPr lang="sr-Cyrl-RS" sz="6800" b="1" dirty="0">
                <a:latin typeface="Batang" panose="02030600000101010101" pitchFamily="18" charset="-127"/>
                <a:ea typeface="Batang" panose="02030600000101010101" pitchFamily="18" charset="-127"/>
              </a:rPr>
              <a:t>Босне и Херцеговине </a:t>
            </a:r>
            <a:r>
              <a:rPr lang="sr-Cyrl-RS" sz="6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покушала је </a:t>
            </a:r>
            <a:r>
              <a:rPr lang="sr-Cyrl-RS" sz="6800" b="1" dirty="0">
                <a:latin typeface="Batang" panose="02030600000101010101" pitchFamily="18" charset="-127"/>
                <a:ea typeface="Batang" panose="02030600000101010101" pitchFamily="18" charset="-127"/>
              </a:rPr>
              <a:t>да </a:t>
            </a:r>
            <a:r>
              <a:rPr lang="sr-Cyrl-RS" sz="6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уклони </a:t>
            </a:r>
            <a:r>
              <a:rPr lang="sr-Cyrl-RS" sz="6800" b="1" dirty="0">
                <a:latin typeface="Batang" panose="02030600000101010101" pitchFamily="18" charset="-127"/>
                <a:ea typeface="Batang" panose="02030600000101010101" pitchFamily="18" charset="-127"/>
              </a:rPr>
              <a:t>све што би могло јачати осећај везаности Срба за Краљевину Србију, што је чињено цензурама, контролама, забранама (уџбеника историје, програма светосавских приредби, музичког васпитања, симбола заставе и грба Србије исл</a:t>
            </a:r>
            <a:r>
              <a:rPr lang="sr-Cyrl-RS" sz="6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). Над радом црквено школске општине увдена је контрола </a:t>
            </a:r>
            <a:r>
              <a:rPr lang="sr-Cyrl-RS" sz="6800" b="1" dirty="0">
                <a:latin typeface="Batang" panose="02030600000101010101" pitchFamily="18" charset="-127"/>
                <a:ea typeface="Batang" panose="02030600000101010101" pitchFamily="18" charset="-127"/>
              </a:rPr>
              <a:t>присуством седницама државног заступника, а </a:t>
            </a:r>
            <a:r>
              <a:rPr lang="sr-Cyrl-RS" sz="6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потом се поставило и питање </a:t>
            </a:r>
            <a:r>
              <a:rPr lang="sr-Cyrl-RS" sz="6800" b="1" dirty="0">
                <a:latin typeface="Batang" panose="02030600000101010101" pitchFamily="18" charset="-127"/>
                <a:ea typeface="Batang" panose="02030600000101010101" pitchFamily="18" charset="-127"/>
              </a:rPr>
              <a:t>њеног легалитета и одузимања кључева школе и </a:t>
            </a:r>
            <a:r>
              <a:rPr lang="sr-Cyrl-RS" sz="6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цркве. Срби се жале цару, а одговор Беча је било </a:t>
            </a:r>
            <a:r>
              <a:rPr lang="sr-Cyrl-RS" sz="6800" b="1" dirty="0">
                <a:latin typeface="Batang" panose="02030600000101010101" pitchFamily="18" charset="-127"/>
                <a:ea typeface="Batang" panose="02030600000101010101" pitchFamily="18" charset="-127"/>
              </a:rPr>
              <a:t>распуштање црквено православне општине (1897. године) уз одузимање архива и </a:t>
            </a:r>
            <a:r>
              <a:rPr lang="sr-Cyrl-RS" sz="6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касе.</a:t>
            </a:r>
            <a:endParaRPr lang="sr-Latn-CS" sz="68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indent="0">
              <a:buNone/>
            </a:pPr>
            <a:endParaRPr lang="sr-Latn-CS" dirty="0"/>
          </a:p>
        </p:txBody>
      </p:sp>
    </p:spTree>
    <p:extLst>
      <p:ext uri="{BB962C8B-B14F-4D97-AF65-F5344CB8AC3E}">
        <p14:creationId xmlns:p14="http://schemas.microsoft.com/office/powerpoint/2010/main" val="32929539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Срби не одустају</a:t>
            </a:r>
            <a:endParaRPr lang="sr-Latn-CS" sz="32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62500" lnSpcReduction="20000"/>
          </a:bodyPr>
          <a:lstStyle/>
          <a:p>
            <a:pPr marL="0" lvl="0" indent="0" algn="just">
              <a:buNone/>
            </a:pPr>
            <a:r>
              <a:rPr lang="sr-Cyrl-RS" sz="43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Користећи, тада још важећи, међународни </a:t>
            </a:r>
            <a:r>
              <a:rPr lang="sr-Cyrl-RS" sz="4300" b="1" dirty="0">
                <a:latin typeface="Batang" panose="02030600000101010101" pitchFamily="18" charset="-127"/>
                <a:ea typeface="Batang" panose="02030600000101010101" pitchFamily="18" charset="-127"/>
              </a:rPr>
              <a:t>суверенитет султана над Босном, у</a:t>
            </a:r>
            <a:r>
              <a:rPr lang="ru-RU" sz="4300" b="1" dirty="0">
                <a:latin typeface="Batang" panose="02030600000101010101" pitchFamily="18" charset="-127"/>
                <a:ea typeface="Batang" panose="02030600000101010101" pitchFamily="18" charset="-127"/>
              </a:rPr>
              <a:t>порни Срби шаљу своје представнике у Цариград (Војислава Шолу из Мостара, Григорија Јефтановића из Сарајева, Косту Кујунџића из Ливна). Тамо, о свом трошку, остају годину дана</a:t>
            </a:r>
            <a:r>
              <a:rPr lang="sr-Cyrl-RS" sz="4300" b="1" dirty="0">
                <a:latin typeface="Batang" panose="02030600000101010101" pitchFamily="18" charset="-127"/>
                <a:ea typeface="Batang" panose="02030600000101010101" pitchFamily="18" charset="-127"/>
              </a:rPr>
              <a:t>,</a:t>
            </a:r>
            <a:r>
              <a:rPr lang="ru-RU" sz="4300" b="1" dirty="0">
                <a:latin typeface="Batang" panose="02030600000101010101" pitchFamily="18" charset="-127"/>
                <a:ea typeface="Batang" panose="02030600000101010101" pitchFamily="18" charset="-127"/>
              </a:rPr>
              <a:t> све док нису издејствовали султаново решење према коме је донета Уредба црквено-просвјетне управе српских православних епархија у Босни и Херцеговини. Тада су установљени епархијски органи, признато ћир</a:t>
            </a:r>
            <a:r>
              <a:rPr lang="sr-Cyrl-RS" sz="4300" b="1" dirty="0">
                <a:latin typeface="Batang" panose="02030600000101010101" pitchFamily="18" charset="-127"/>
                <a:ea typeface="Batang" panose="02030600000101010101" pitchFamily="18" charset="-127"/>
              </a:rPr>
              <a:t>и</a:t>
            </a:r>
            <a:r>
              <a:rPr lang="ru-RU" sz="4300" b="1" dirty="0">
                <a:latin typeface="Batang" panose="02030600000101010101" pitchFamily="18" charset="-127"/>
                <a:ea typeface="Batang" panose="02030600000101010101" pitchFamily="18" charset="-127"/>
              </a:rPr>
              <a:t>лично писмо, српска застава и назив српски, а државна власт је давала средства за изградњу нових школа и цркава.</a:t>
            </a:r>
            <a:endParaRPr lang="sr-Latn-CS" sz="43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indent="0">
              <a:buNone/>
            </a:pPr>
            <a:endParaRPr lang="sr-Latn-CS" dirty="0"/>
          </a:p>
        </p:txBody>
      </p:sp>
    </p:spTree>
    <p:extLst>
      <p:ext uri="{BB962C8B-B14F-4D97-AF65-F5344CB8AC3E}">
        <p14:creationId xmlns:p14="http://schemas.microsoft.com/office/powerpoint/2010/main" val="24692570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СПТД „Сундечић“</a:t>
            </a:r>
            <a:endParaRPr lang="sr-Latn-CS" sz="32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marL="0" indent="0" algn="just">
              <a:buNone/>
            </a:pP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Почетак 19.века у Босни у Херцеговини је период настанка бројних културно-просветних националних друштава. Године 1907. Срби Ливна оснивају СПТД „Сундечић“, које артикулише српско национално, политичко, економско, културно и образовно становиште. Најпре за рад користе просторије школе, а потом, средствима друштва и српске заједнице, уз саму школу сазидана је зграда „Сундечића“.</a:t>
            </a:r>
            <a:endParaRPr lang="sr-Latn-CS" sz="28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38603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Documents\Crkva u Li i knjige\41. KD Srpsko pevacko drustv o SUNDACIC JBaji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20" y="762000"/>
            <a:ext cx="838876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05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Градска гимназија</a:t>
            </a:r>
            <a:endParaRPr lang="sr-Latn-CS" sz="32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495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Када се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пође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левом обалом ка извору Бистрице, између мешавине стиснутих старих и нових кућа, старих занатлијских радњи и нових локала,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истиче се лепа зграда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градске Гимназије. Реч је, уствари, о две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зграде: некадашњој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српској школи и дому некадашњег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СПТД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„Сундечић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“. Обе су после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Другог светског рата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национализоване</a:t>
            </a:r>
            <a:r>
              <a:rPr lang="sr-Latn-C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.</a:t>
            </a:r>
            <a:endParaRPr lang="sr-Latn-CS" sz="28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00246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Documents\My Documents\OML\Slike\Crkva, bibl. i ikone Livno\Profi gimnazija 2021\GimnazijaLivno-7310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5000"/>
            <a:ext cx="8763000" cy="584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041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Опремање цркве</a:t>
            </a:r>
            <a:endParaRPr lang="sr-Latn-CS" sz="32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sr-Cyrl-RS" sz="3000" b="1" dirty="0">
                <a:latin typeface="Batang" panose="02030600000101010101" pitchFamily="18" charset="-127"/>
                <a:ea typeface="Batang" panose="02030600000101010101" pitchFamily="18" charset="-127"/>
              </a:rPr>
              <a:t>Православне лијевањске породице нису били само ктитори </a:t>
            </a:r>
            <a:r>
              <a:rPr lang="sr-Cyrl-RS" sz="3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цркве</a:t>
            </a:r>
            <a:r>
              <a:rPr lang="sr-Cyrl-RS" sz="3000" b="1" dirty="0">
                <a:latin typeface="Batang" panose="02030600000101010101" pitchFamily="18" charset="-127"/>
                <a:ea typeface="Batang" panose="02030600000101010101" pitchFamily="18" charset="-127"/>
              </a:rPr>
              <a:t>. Поклонима вреника у иконама и вредним предметима уређена је и њена у</a:t>
            </a:r>
            <a:r>
              <a:rPr lang="sr-Latn-CS" sz="3000" b="1" dirty="0">
                <a:latin typeface="Batang" panose="02030600000101010101" pitchFamily="18" charset="-127"/>
                <a:ea typeface="Batang" panose="02030600000101010101" pitchFamily="18" charset="-127"/>
              </a:rPr>
              <a:t>нутрашњост. </a:t>
            </a:r>
            <a:r>
              <a:rPr lang="sr-Cyrl-RS" sz="3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Црква, њених 50 икона </a:t>
            </a:r>
            <a:r>
              <a:rPr lang="sr-Latn-CS" sz="3000" b="1" dirty="0">
                <a:latin typeface="Batang" panose="02030600000101010101" pitchFamily="18" charset="-127"/>
                <a:ea typeface="Batang" panose="02030600000101010101" pitchFamily="18" charset="-127"/>
              </a:rPr>
              <a:t>из периода од 15. до 19. </a:t>
            </a:r>
            <a:r>
              <a:rPr lang="sr-Cyrl-RS" sz="3000" b="1" dirty="0">
                <a:latin typeface="Batang" panose="02030600000101010101" pitchFamily="18" charset="-127"/>
                <a:ea typeface="Batang" panose="02030600000101010101" pitchFamily="18" charset="-127"/>
              </a:rPr>
              <a:t>в</a:t>
            </a:r>
            <a:r>
              <a:rPr lang="sr-Latn-CS" sz="3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ека</a:t>
            </a:r>
            <a:r>
              <a:rPr lang="sr-Cyrl-RS" sz="3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, које по </a:t>
            </a:r>
            <a:r>
              <a:rPr lang="sr-Cyrl-RS" sz="3000" b="1" dirty="0">
                <a:latin typeface="Batang" panose="02030600000101010101" pitchFamily="18" charset="-127"/>
                <a:ea typeface="Batang" panose="02030600000101010101" pitchFamily="18" charset="-127"/>
              </a:rPr>
              <a:t>проценама неких историчара уметности </a:t>
            </a:r>
            <a:r>
              <a:rPr lang="sr-Cyrl-RS" sz="3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спадају </a:t>
            </a:r>
            <a:r>
              <a:rPr lang="sr-Cyrl-RS" sz="3000" b="1" dirty="0">
                <a:latin typeface="Batang" panose="02030600000101010101" pitchFamily="18" charset="-127"/>
                <a:ea typeface="Batang" panose="02030600000101010101" pitchFamily="18" charset="-127"/>
              </a:rPr>
              <a:t>у највредније иконе у југисточној </a:t>
            </a:r>
            <a:r>
              <a:rPr lang="sr-Cyrl-RS" sz="3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Европи, као и вредни богослужбени предмети и књиге уврштени су, 2004. године, у културно благо Босне и Херцеговине, заједно са православним гробљем у Застињу. </a:t>
            </a:r>
            <a:endParaRPr lang="sr-Latn-CS" sz="30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indent="0">
              <a:buNone/>
            </a:pPr>
            <a:endParaRPr lang="sr-Latn-CS" dirty="0"/>
          </a:p>
        </p:txBody>
      </p:sp>
    </p:spTree>
    <p:extLst>
      <p:ext uri="{BB962C8B-B14F-4D97-AF65-F5344CB8AC3E}">
        <p14:creationId xmlns:p14="http://schemas.microsoft.com/office/powerpoint/2010/main" val="1432042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Documents\Crkva u Li i knjige\Kujundzic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41910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Documents\Crkva u Li i knjige\85. Grobovi Kujundzic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00" y="2362200"/>
            <a:ext cx="52832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880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Књиге</a:t>
            </a:r>
            <a:endParaRPr lang="sr-Latn-CS" sz="32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У ризници лијевањске цркве сачувано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је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100тинак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богослужбених књига, штампаних углавном у 19. 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веку, а има </a:t>
            </a:r>
            <a:r>
              <a:rPr lang="sr-Cyrl-R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и примерака из 18. века. Већина књига штампана је у Русији, </a:t>
            </a:r>
            <a:r>
              <a:rPr lang="sr-Cyrl-BA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Државној штампарији у Сарајеву, а мањи број у Кнежевини Србији </a:t>
            </a:r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и Краљевини Србији у Београду</a:t>
            </a:r>
            <a:r>
              <a:rPr lang="sr-Cyrl-R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. Најстарије </a:t>
            </a:r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књиге</a:t>
            </a:r>
            <a:r>
              <a:rPr lang="sr-Cyrl-BA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, </a:t>
            </a:r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за </a:t>
            </a:r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које постоји сачуван податак </a:t>
            </a:r>
            <a:r>
              <a:rPr lang="sr-Cyrl-BA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о години </a:t>
            </a:r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издања, су</a:t>
            </a:r>
            <a:r>
              <a:rPr lang="sr-Cyrl-BA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: </a:t>
            </a:r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Прашчица, </a:t>
            </a:r>
            <a:r>
              <a:rPr lang="sr-Cyrl-BA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1752. </a:t>
            </a:r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године, Москва; </a:t>
            </a:r>
            <a:r>
              <a:rPr lang="sr-Cyrl-BA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Послодованије </a:t>
            </a:r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Пасхалија, 1770</a:t>
            </a:r>
            <a:r>
              <a:rPr lang="sr-Cyrl-BA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. године, </a:t>
            </a:r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Кијев; Библија, </a:t>
            </a:r>
            <a:r>
              <a:rPr lang="sr-Cyrl-BA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1817</a:t>
            </a:r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. године</a:t>
            </a:r>
            <a:r>
              <a:rPr lang="sr-Cyrl-BA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, </a:t>
            </a:r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Будим.</a:t>
            </a:r>
            <a:endParaRPr lang="sr-Latn-CS" sz="28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48871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Књиге</a:t>
            </a:r>
            <a:endParaRPr lang="sr-Latn-CS" sz="32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Autofit/>
          </a:bodyPr>
          <a:lstStyle/>
          <a:p>
            <a:pPr algn="just"/>
            <a:r>
              <a:rPr lang="sr-Cyrl-BA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Неке књиге су доста оштећене, недостају им прве </a:t>
            </a:r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стране, код </a:t>
            </a:r>
            <a:r>
              <a:rPr lang="sr-Cyrl-BA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неколицине </a:t>
            </a:r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су </a:t>
            </a:r>
            <a:r>
              <a:rPr lang="sr-Cyrl-BA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слепљени </a:t>
            </a:r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листови, а неким недостаје </a:t>
            </a:r>
            <a:r>
              <a:rPr lang="sr-Cyrl-BA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оригинално </a:t>
            </a:r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укоричење.</a:t>
            </a:r>
          </a:p>
          <a:p>
            <a:pPr algn="just"/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На неким књигама </a:t>
            </a:r>
            <a:r>
              <a:rPr lang="sr-Cyrl-BA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постоје руком писани записи </a:t>
            </a:r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или свештеника или дародаваца. </a:t>
            </a:r>
            <a:endParaRPr lang="sr-Latn-CS" sz="28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just"/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Од </a:t>
            </a:r>
            <a:r>
              <a:rPr lang="sr-Cyrl-BA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новијих религијских, богослужбених и верских књига у црквеној библиотеци се налази око 170 </a:t>
            </a:r>
            <a:r>
              <a:rPr lang="sr-Cyrl-BA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издања </a:t>
            </a:r>
            <a:r>
              <a:rPr lang="sr-Cyrl-BA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из 20. и 21. века, као и нешто више од 20 верских часописа, укључујући и оне намењене деци. </a:t>
            </a:r>
            <a:endParaRPr lang="sr-Latn-CS" sz="28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indent="0">
              <a:buNone/>
            </a:pPr>
            <a:endParaRPr lang="sr-Latn-CS" sz="2800" b="1" dirty="0"/>
          </a:p>
        </p:txBody>
      </p:sp>
    </p:spTree>
    <p:extLst>
      <p:ext uri="{BB962C8B-B14F-4D97-AF65-F5344CB8AC3E}">
        <p14:creationId xmlns:p14="http://schemas.microsoft.com/office/powerpoint/2010/main" val="12902056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Documents\Crkva u Li i knjige\IMG_20221127_1256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508000"/>
            <a:ext cx="4419600" cy="589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Documents\Crkva u Li i knjige\IMG_20221127_1440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08000"/>
            <a:ext cx="4419600" cy="589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2761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s\Prenos slike\IMG-67a14effdea1d7896b9572deaabb6a5f-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8742"/>
            <a:ext cx="9144000" cy="412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3607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Documents\Crkva u Li i knjige\IMG_20220704_1559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609600"/>
            <a:ext cx="457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D:\Documents\Crkva u Li i knjige\IMG_20220704_1545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50" y="457200"/>
            <a:ext cx="44577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9448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>
            <a:noAutofit/>
          </a:bodyPr>
          <a:lstStyle/>
          <a:p>
            <a:r>
              <a:rPr lang="sr-Cyrl-RS" sz="3000" b="1" dirty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Лијевањска црква </a:t>
            </a:r>
            <a:r>
              <a:rPr lang="sr-Cyrl-RS" sz="30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дели </a:t>
            </a:r>
            <a:r>
              <a:rPr lang="sr-Cyrl-RS" sz="3000" b="1" dirty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судбину својих верника кроз цео период постојања</a:t>
            </a:r>
            <a:endParaRPr lang="sr-Latn-CS" sz="30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sr-Cyrl-R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После </a:t>
            </a:r>
            <a:r>
              <a:rPr lang="sr-Cyrl-RS" sz="11200" dirty="0">
                <a:latin typeface="Batang" panose="02030600000101010101" pitchFamily="18" charset="-127"/>
                <a:ea typeface="Batang" panose="02030600000101010101" pitchFamily="18" charset="-127"/>
              </a:rPr>
              <a:t>Сарајевског атентата 1914. </a:t>
            </a:r>
            <a:r>
              <a:rPr lang="sr-Cyrl-R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српске </a:t>
            </a:r>
            <a:r>
              <a:rPr lang="sr-Cyrl-RS" sz="11200" dirty="0">
                <a:latin typeface="Batang" panose="02030600000101010101" pitchFamily="18" charset="-127"/>
                <a:ea typeface="Batang" panose="02030600000101010101" pitchFamily="18" charset="-127"/>
              </a:rPr>
              <a:t>породице </a:t>
            </a:r>
            <a:r>
              <a:rPr lang="sr-Cyrl-R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су се криле пред </a:t>
            </a:r>
            <a:r>
              <a:rPr lang="sr-Cyrl-RS" sz="11200" dirty="0">
                <a:latin typeface="Batang" panose="02030600000101010101" pitchFamily="18" charset="-127"/>
                <a:ea typeface="Batang" panose="02030600000101010101" pitchFamily="18" charset="-127"/>
              </a:rPr>
              <a:t>шуцкорима </a:t>
            </a:r>
            <a:r>
              <a:rPr lang="sr-Cyrl-R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цркви.</a:t>
            </a:r>
            <a:endParaRPr lang="sr-Latn-CS" sz="11200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just"/>
            <a:r>
              <a:rPr lang="sr-Latn-CS" sz="11200" dirty="0">
                <a:latin typeface="Batang" panose="02030600000101010101" pitchFamily="18" charset="-127"/>
                <a:ea typeface="Batang" panose="02030600000101010101" pitchFamily="18" charset="-127"/>
              </a:rPr>
              <a:t>У Другом светском рату </a:t>
            </a:r>
            <a:r>
              <a:rPr lang="sr-Latn-C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црква </a:t>
            </a:r>
            <a:r>
              <a:rPr lang="sr-Latn-CS" sz="11200" dirty="0">
                <a:latin typeface="Batang" panose="02030600000101010101" pitchFamily="18" charset="-127"/>
                <a:ea typeface="Batang" panose="02030600000101010101" pitchFamily="18" charset="-127"/>
              </a:rPr>
              <a:t>је </a:t>
            </a:r>
            <a:r>
              <a:rPr lang="sr-Latn-C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оштећена</a:t>
            </a:r>
            <a:r>
              <a:rPr lang="sr-Cyrl-R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,</a:t>
            </a:r>
            <a:r>
              <a:rPr lang="sr-Latn-C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sr-Latn-CS" sz="11200" dirty="0">
                <a:latin typeface="Batang" panose="02030600000101010101" pitchFamily="18" charset="-127"/>
                <a:ea typeface="Batang" panose="02030600000101010101" pitchFamily="18" charset="-127"/>
              </a:rPr>
              <a:t>опљачкана, црквени </a:t>
            </a:r>
            <a:r>
              <a:rPr lang="sr-Latn-C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архив</a:t>
            </a:r>
            <a:r>
              <a:rPr lang="sr-Cyrl-R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,</a:t>
            </a:r>
            <a:r>
              <a:rPr lang="sr-Latn-C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библиотека</a:t>
            </a:r>
            <a:r>
              <a:rPr lang="sr-Cyrl-R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су уништени, </a:t>
            </a:r>
            <a:r>
              <a:rPr lang="sr-Latn-C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парохијски </a:t>
            </a:r>
            <a:r>
              <a:rPr lang="sr-Latn-CS" sz="11200" dirty="0">
                <a:latin typeface="Batang" panose="02030600000101010101" pitchFamily="18" charset="-127"/>
                <a:ea typeface="Batang" panose="02030600000101010101" pitchFamily="18" charset="-127"/>
              </a:rPr>
              <a:t>дом </a:t>
            </a:r>
            <a:r>
              <a:rPr lang="sr-Latn-C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бомбардован. </a:t>
            </a:r>
            <a:r>
              <a:rPr lang="sr-Cyrl-R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Усташе </a:t>
            </a:r>
            <a:r>
              <a:rPr lang="sr-Cyrl-RS" sz="11200" dirty="0">
                <a:latin typeface="Batang" panose="02030600000101010101" pitchFamily="18" charset="-127"/>
                <a:ea typeface="Batang" panose="02030600000101010101" pitchFamily="18" charset="-127"/>
              </a:rPr>
              <a:t>су побацале у јаме и побиле најмање 1589 </a:t>
            </a:r>
            <a:r>
              <a:rPr lang="sr-Cyrl-R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Срба. Њихова тела су </a:t>
            </a:r>
            <a:r>
              <a:rPr lang="sr-Cyrl-RS" sz="11200" dirty="0">
                <a:latin typeface="Batang" panose="02030600000101010101" pitchFamily="18" charset="-127"/>
                <a:ea typeface="Batang" panose="02030600000101010101" pitchFamily="18" charset="-127"/>
              </a:rPr>
              <a:t>ексхимирана 1991. </a:t>
            </a:r>
            <a:r>
              <a:rPr lang="sr-Cyrl-R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и </a:t>
            </a:r>
            <a:r>
              <a:rPr lang="sr-Cyrl-RS" sz="11200" dirty="0">
                <a:latin typeface="Batang" panose="02030600000101010101" pitchFamily="18" charset="-127"/>
                <a:ea typeface="Batang" panose="02030600000101010101" pitchFamily="18" charset="-127"/>
              </a:rPr>
              <a:t>сахрањена у новосаграђеној Спомен-капели у порти лијевањске цркве. </a:t>
            </a:r>
            <a:endParaRPr lang="sr-Cyrl-RS" sz="11200" dirty="0" smtClean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just"/>
            <a:r>
              <a:rPr lang="sr-Latn-C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На </a:t>
            </a:r>
            <a:r>
              <a:rPr lang="sr-Latn-CS" sz="11200" dirty="0">
                <a:latin typeface="Batang" panose="02030600000101010101" pitchFamily="18" charset="-127"/>
                <a:ea typeface="Batang" panose="02030600000101010101" pitchFamily="18" charset="-127"/>
              </a:rPr>
              <a:t>Видовдан </a:t>
            </a:r>
            <a:r>
              <a:rPr lang="sr-Cyrl-R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1992.</a:t>
            </a:r>
            <a:r>
              <a:rPr lang="sr-Latn-CS" sz="11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  <a:r>
              <a:rPr lang="sr-Latn-CS" sz="11200" dirty="0">
                <a:latin typeface="Batang" panose="02030600000101010101" pitchFamily="18" charset="-127"/>
                <a:ea typeface="Batang" panose="02030600000101010101" pitchFamily="18" charset="-127"/>
              </a:rPr>
              <a:t>разорен је парохијски дом, канцеларија и звоник запаљени, а </a:t>
            </a:r>
            <a:r>
              <a:rPr lang="sr-Cyrl-RS" sz="11200" dirty="0">
                <a:latin typeface="Batang" panose="02030600000101010101" pitchFamily="18" charset="-127"/>
                <a:ea typeface="Batang" panose="02030600000101010101" pitchFamily="18" charset="-127"/>
              </a:rPr>
              <a:t>С</a:t>
            </a:r>
            <a:r>
              <a:rPr lang="sr-Latn-CS" sz="11200" dirty="0">
                <a:latin typeface="Batang" panose="02030600000101010101" pitchFamily="18" charset="-127"/>
                <a:ea typeface="Batang" panose="02030600000101010101" pitchFamily="18" charset="-127"/>
              </a:rPr>
              <a:t>помен-капела</a:t>
            </a:r>
            <a:r>
              <a:rPr lang="sr-Cyrl-RS" sz="11200" dirty="0">
                <a:latin typeface="Batang" panose="02030600000101010101" pitchFamily="18" charset="-127"/>
                <a:ea typeface="Batang" panose="02030600000101010101" pitchFamily="18" charset="-127"/>
              </a:rPr>
              <a:t> минирана</a:t>
            </a:r>
            <a:r>
              <a:rPr lang="sr-Latn-CS" sz="11200" dirty="0">
                <a:latin typeface="Batang" panose="02030600000101010101" pitchFamily="18" charset="-127"/>
                <a:ea typeface="Batang" panose="02030600000101010101" pitchFamily="18" charset="-127"/>
              </a:rPr>
              <a:t>. </a:t>
            </a:r>
          </a:p>
          <a:p>
            <a:pPr marL="0" indent="0">
              <a:buNone/>
            </a:pPr>
            <a:endParaRPr lang="sr-Latn-CS" dirty="0"/>
          </a:p>
        </p:txBody>
      </p:sp>
    </p:spTree>
    <p:extLst>
      <p:ext uri="{BB962C8B-B14F-4D97-AF65-F5344CB8AC3E}">
        <p14:creationId xmlns:p14="http://schemas.microsoft.com/office/powerpoint/2010/main" val="26146212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sr-Cyrl-RS" sz="3200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Обнова</a:t>
            </a:r>
            <a:endParaRPr lang="sr-Latn-CS" sz="3200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algn="just"/>
            <a:r>
              <a:rPr lang="sr-Cyrl-RS" sz="2800" dirty="0">
                <a:latin typeface="Batang" panose="02030600000101010101" pitchFamily="18" charset="-127"/>
                <a:ea typeface="Batang" panose="02030600000101010101" pitchFamily="18" charset="-127"/>
              </a:rPr>
              <a:t>Духовни живот православног становништва поново се успоставља са доласком пароха 2001. године и од тада започиње обнова цркве и Спомен-костурнице и рестаурација икона. </a:t>
            </a:r>
          </a:p>
          <a:p>
            <a:pPr algn="just"/>
            <a:r>
              <a:rPr lang="sr-Cyrl-RS" sz="2800" dirty="0">
                <a:latin typeface="Batang" panose="02030600000101010101" pitchFamily="18" charset="-127"/>
                <a:ea typeface="Batang" panose="02030600000101010101" pitchFamily="18" charset="-127"/>
              </a:rPr>
              <a:t>Сабор СПЦ је маја 2022. године донео одлуку о канонизацији лијевањских свештеномученика и новомученика који се прослављају 30. јула. </a:t>
            </a:r>
            <a:endParaRPr lang="sr-Latn-CS" sz="2800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indent="0">
              <a:buNone/>
            </a:pPr>
            <a:endParaRPr lang="sr-Latn-CS" sz="2800" dirty="0"/>
          </a:p>
        </p:txBody>
      </p:sp>
    </p:spTree>
    <p:extLst>
      <p:ext uri="{BB962C8B-B14F-4D97-AF65-F5344CB8AC3E}">
        <p14:creationId xmlns:p14="http://schemas.microsoft.com/office/powerpoint/2010/main" val="8198157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Documents\Crkva u Li i knjige\Livno-2021-7308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42672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D:\Documents\My Documents\OML\Slike\KOSTURNICA\2017 Kostur\DSCF36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19200"/>
            <a:ext cx="43434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339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solidFill>
                  <a:schemeClr val="accent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ХВАЛА НА ПАЖЊИ!</a:t>
            </a:r>
            <a:endParaRPr lang="sr-Latn-CS" b="1" dirty="0">
              <a:solidFill>
                <a:schemeClr val="accent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r-Latn-CS" dirty="0"/>
          </a:p>
        </p:txBody>
      </p:sp>
      <p:pic>
        <p:nvPicPr>
          <p:cNvPr id="12290" name="Picture 2" descr="D:\Documents\My Documents\OML\Slike\Pejsaž\2019 april\image-0-02-04-7eda2a9963850587cc99d26600c9133bac59f72de39ff80d2bb9ba8918544fb3-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4938"/>
            <a:ext cx="9144000" cy="554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407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1447</Words>
  <Application>Microsoft Office PowerPoint</Application>
  <PresentationFormat>On-screen Show (4:3)</PresentationFormat>
  <Paragraphs>53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Манастири и библиотеке чувари култруне баштине  Велика Рамета, 11. маја 2023. </vt:lpstr>
      <vt:lpstr>PowerPoint Presentation</vt:lpstr>
      <vt:lpstr>Положај и прошлост</vt:lpstr>
      <vt:lpstr>Бистрички град, Ливно, Хливно, Лијевно, Камени град</vt:lpstr>
      <vt:lpstr>Формирање трговачког слоја</vt:lpstr>
      <vt:lpstr>Градња школе</vt:lpstr>
      <vt:lpstr>Све што прати школу</vt:lpstr>
      <vt:lpstr>Верски живот</vt:lpstr>
      <vt:lpstr>Градња цркве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Звоник из 1889.</vt:lpstr>
      <vt:lpstr>Нова школа</vt:lpstr>
      <vt:lpstr>PowerPoint Presentation</vt:lpstr>
      <vt:lpstr>PowerPoint Presentation</vt:lpstr>
      <vt:lpstr>Натпис на школи</vt:lpstr>
      <vt:lpstr>Аустроугарска власт</vt:lpstr>
      <vt:lpstr>Срби не одустају</vt:lpstr>
      <vt:lpstr>СПТД „Сундечић“</vt:lpstr>
      <vt:lpstr>PowerPoint Presentation</vt:lpstr>
      <vt:lpstr>Градска гимназија</vt:lpstr>
      <vt:lpstr>PowerPoint Presentation</vt:lpstr>
      <vt:lpstr>Опремање цркве</vt:lpstr>
      <vt:lpstr>PowerPoint Presentation</vt:lpstr>
      <vt:lpstr>Књиге</vt:lpstr>
      <vt:lpstr>Књиге</vt:lpstr>
      <vt:lpstr>PowerPoint Presentation</vt:lpstr>
      <vt:lpstr>PowerPoint Presentation</vt:lpstr>
      <vt:lpstr>PowerPoint Presentation</vt:lpstr>
      <vt:lpstr>Лијевањска црква дели судбину својих верника кроз цео период постојања</vt:lpstr>
      <vt:lpstr>Обнова</vt:lpstr>
      <vt:lpstr>PowerPoint Presentation</vt:lpstr>
      <vt:lpstr>ХВАЛА НА ПАЖЊИ!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Манастири и библиотеке чувари култруне баштине – Велика Рамета, 11. маја 2023. </dc:title>
  <dc:creator>Thm3</dc:creator>
  <cp:lastModifiedBy>Thm3</cp:lastModifiedBy>
  <cp:revision>45</cp:revision>
  <dcterms:created xsi:type="dcterms:W3CDTF">2006-08-16T00:00:00Z</dcterms:created>
  <dcterms:modified xsi:type="dcterms:W3CDTF">2023-05-08T11:15:31Z</dcterms:modified>
</cp:coreProperties>
</file>